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4"/>
    <p:sldMasterId id="2147483738" r:id="rId5"/>
  </p:sldMasterIdLst>
  <p:notesMasterIdLst>
    <p:notesMasterId r:id="rId35"/>
  </p:notesMasterIdLst>
  <p:sldIdLst>
    <p:sldId id="305" r:id="rId6"/>
    <p:sldId id="274" r:id="rId7"/>
    <p:sldId id="540" r:id="rId8"/>
    <p:sldId id="535" r:id="rId9"/>
    <p:sldId id="328" r:id="rId10"/>
    <p:sldId id="542" r:id="rId11"/>
    <p:sldId id="513" r:id="rId12"/>
    <p:sldId id="543" r:id="rId13"/>
    <p:sldId id="544" r:id="rId14"/>
    <p:sldId id="545" r:id="rId15"/>
    <p:sldId id="546" r:id="rId16"/>
    <p:sldId id="538" r:id="rId17"/>
    <p:sldId id="267" r:id="rId18"/>
    <p:sldId id="537" r:id="rId19"/>
    <p:sldId id="547" r:id="rId20"/>
    <p:sldId id="548" r:id="rId21"/>
    <p:sldId id="549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26" r:id="rId33"/>
    <p:sldId id="532" r:id="rId34"/>
  </p:sldIdLst>
  <p:sldSz cx="24384000" cy="13716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ca Maria Munoz Vela" initials="M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B5CC"/>
    <a:srgbClr val="33CCCC"/>
    <a:srgbClr val="FDE000"/>
    <a:srgbClr val="1095A8"/>
    <a:srgbClr val="409E64"/>
    <a:srgbClr val="31579D"/>
    <a:srgbClr val="C11C3F"/>
    <a:srgbClr val="452F89"/>
    <a:srgbClr val="11899B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1C6C11-0812-4C1A-8613-3ADBCC6CE9C2}" v="83" dt="2024-04-16T20:56:18.22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2" autoAdjust="0"/>
    <p:restoredTop sz="92188" autoAdjust="0"/>
  </p:normalViewPr>
  <p:slideViewPr>
    <p:cSldViewPr snapToGrid="0">
      <p:cViewPr varScale="1">
        <p:scale>
          <a:sx n="44" d="100"/>
          <a:sy n="44" d="100"/>
        </p:scale>
        <p:origin x="797" y="96"/>
      </p:cViewPr>
      <p:guideLst>
        <p:guide orient="horz" pos="4320"/>
        <p:guide pos="76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6040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0752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915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13508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267901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145725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20391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4180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CE7B69-BB3D-4E8F-B81D-85BE6C6809F0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95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97152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049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395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521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005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35575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1672660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0169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385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2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213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2828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1961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6714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6774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578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8504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6907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9162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9253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5978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 dirty="0"/>
              <a:t>Haga clic en el icono para agregar una imagen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1102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31199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668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423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2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497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168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D999-B37B-7E40-9B98-5E4653FA7D7D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9B28E-6F6B-E346-BA8F-EFC4921937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02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90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275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8/08/2024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506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8/08/2024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315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A39AD-7D8F-72E5-5101-6C93C0C2D611}"/>
              </a:ext>
            </a:extLst>
          </p:cNvPr>
          <p:cNvSpPr txBox="1">
            <a:spLocks/>
          </p:cNvSpPr>
          <p:nvPr/>
        </p:nvSpPr>
        <p:spPr bwMode="auto">
          <a:xfrm>
            <a:off x="14676120" y="1734978"/>
            <a:ext cx="9707880" cy="358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s-ES" altLang="es-CO" sz="5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Elementos de programación</a:t>
            </a:r>
          </a:p>
          <a:p>
            <a:pPr>
              <a:spcBef>
                <a:spcPct val="0"/>
              </a:spcBef>
              <a:buNone/>
            </a:pPr>
            <a:r>
              <a:rPr lang="es-ES" altLang="es-CO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Fundamentos de programación</a:t>
            </a:r>
            <a:endParaRPr lang="es-ES" sz="4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948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58E8011-60C2-8EA6-4671-D7CE65AB2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882818"/>
              </p:ext>
            </p:extLst>
          </p:nvPr>
        </p:nvGraphicFramePr>
        <p:xfrm>
          <a:off x="1676400" y="1174725"/>
          <a:ext cx="19746686" cy="115233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879771">
                  <a:extLst>
                    <a:ext uri="{9D8B030D-6E8A-4147-A177-3AD203B41FA5}">
                      <a16:colId xmlns:a16="http://schemas.microsoft.com/office/drawing/2014/main" val="2831448218"/>
                    </a:ext>
                  </a:extLst>
                </a:gridCol>
                <a:gridCol w="12866915">
                  <a:extLst>
                    <a:ext uri="{9D8B030D-6E8A-4147-A177-3AD203B41FA5}">
                      <a16:colId xmlns:a16="http://schemas.microsoft.com/office/drawing/2014/main" val="2411822674"/>
                    </a:ext>
                  </a:extLst>
                </a:gridCol>
              </a:tblGrid>
              <a:tr h="813045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Módulos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Competencias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05894"/>
                  </a:ext>
                </a:extLst>
              </a:tr>
              <a:tr h="1796144">
                <a:tc>
                  <a:txBody>
                    <a:bodyPr/>
                    <a:lstStyle/>
                    <a:p>
                      <a:r>
                        <a:rPr lang="es-CO" sz="48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Fundamentos de programación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64709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descriptiva &amp; visualización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74551"/>
                  </a:ext>
                </a:extLst>
              </a:tr>
              <a:tr h="1045343"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avanzada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Enmarcar una situación como un problema de aprendizaje supervisado, o bien no supervisado. En cada caso, identificar entre clasificación, regresión, agrupación, reducción de dimensionalidad.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Utilizar código como referente para implementar un procedimiento de aprendizaje de máquinas, comprendiendo intuitivamente las metodologías.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Introducirnos al discernimiento ético.</a:t>
                      </a:r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11530"/>
                  </a:ext>
                </a:extLst>
              </a:tr>
              <a:tr h="1025120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Introducción a Big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23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58E8011-60C2-8EA6-4671-D7CE65AB2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465349"/>
              </p:ext>
            </p:extLst>
          </p:nvPr>
        </p:nvGraphicFramePr>
        <p:xfrm>
          <a:off x="2841171" y="1789610"/>
          <a:ext cx="17727673" cy="75461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380515">
                  <a:extLst>
                    <a:ext uri="{9D8B030D-6E8A-4147-A177-3AD203B41FA5}">
                      <a16:colId xmlns:a16="http://schemas.microsoft.com/office/drawing/2014/main" val="2831448218"/>
                    </a:ext>
                  </a:extLst>
                </a:gridCol>
                <a:gridCol w="10347158">
                  <a:extLst>
                    <a:ext uri="{9D8B030D-6E8A-4147-A177-3AD203B41FA5}">
                      <a16:colId xmlns:a16="http://schemas.microsoft.com/office/drawing/2014/main" val="2411822674"/>
                    </a:ext>
                  </a:extLst>
                </a:gridCol>
              </a:tblGrid>
              <a:tr h="813045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Módulos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Competencias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05894"/>
                  </a:ext>
                </a:extLst>
              </a:tr>
              <a:tr h="1600201">
                <a:tc>
                  <a:txBody>
                    <a:bodyPr/>
                    <a:lstStyle/>
                    <a:p>
                      <a:r>
                        <a:rPr lang="es-CO" sz="48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Fundamentos de programación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64709"/>
                  </a:ext>
                </a:extLst>
              </a:tr>
              <a:tr h="1974538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descriptiva &amp; visualización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74551"/>
                  </a:ext>
                </a:extLst>
              </a:tr>
              <a:tr h="1045343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avanzada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11530"/>
                  </a:ext>
                </a:extLst>
              </a:tr>
              <a:tr h="1974538"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Introducción a Big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Identificar las herramientas que requiere para desarrollar procedimientos con cantidades de información "más amplia"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07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F9AAD8-3197-6724-9D92-106B8422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678" y="1333046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Estructura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A3972B-9D6F-B938-C8A1-71E353C94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0" y="3573009"/>
            <a:ext cx="10210800" cy="45259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ES" sz="4800" dirty="0">
                <a:latin typeface="Lato" panose="020F0502020204030203" pitchFamily="34" charset="0"/>
              </a:rPr>
              <a:t>Tenemos 60 horas de clase en sesiones sincrónicas.</a:t>
            </a:r>
          </a:p>
          <a:p>
            <a:endParaRPr lang="es-ES" sz="4800" dirty="0">
              <a:latin typeface="Lato" panose="020F0502020204030203" pitchFamily="34" charset="0"/>
            </a:endParaRPr>
          </a:p>
          <a:p>
            <a:r>
              <a:rPr lang="es-ES" sz="4800" dirty="0">
                <a:latin typeface="Lato" panose="020F0502020204030203" pitchFamily="34" charset="0"/>
              </a:rPr>
              <a:t>El curso está organizado en clases de 3 horas para completarse en 7 semanas.</a:t>
            </a:r>
          </a:p>
          <a:p>
            <a:endParaRPr lang="es-ES" sz="4800" dirty="0">
              <a:latin typeface="Lato" panose="020F0502020204030203" pitchFamily="34" charset="0"/>
            </a:endParaRPr>
          </a:p>
          <a:p>
            <a:r>
              <a:rPr lang="es-CO" sz="4800" dirty="0">
                <a:latin typeface="Lato" panose="020F0502020204030203" pitchFamily="34" charset="0"/>
              </a:rPr>
              <a:t>Durante cada clase tendremos un break de 15 minutos.</a:t>
            </a:r>
          </a:p>
        </p:txBody>
      </p:sp>
    </p:spTree>
    <p:extLst>
      <p:ext uri="{BB962C8B-B14F-4D97-AF65-F5344CB8AC3E}">
        <p14:creationId xmlns:p14="http://schemas.microsoft.com/office/powerpoint/2010/main" val="387423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xamples of jupyterlab workspaces in single document and multiple document workspaces">
            <a:extLst>
              <a:ext uri="{FF2B5EF4-FFF2-40B4-BE49-F238E27FC236}">
                <a16:creationId xmlns:a16="http://schemas.microsoft.com/office/drawing/2014/main" id="{7D3E97AE-AE61-FFA6-C510-3F688F0C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89" y="4670129"/>
            <a:ext cx="10057225" cy="7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heat-sheet for Google Colab. In this tutorial, you will learn how to… | by  Tanu N Prabhu | Towards Data Science">
            <a:extLst>
              <a:ext uri="{FF2B5EF4-FFF2-40B4-BE49-F238E27FC236}">
                <a16:creationId xmlns:a16="http://schemas.microsoft.com/office/drawing/2014/main" id="{0904D689-4D0D-A4F6-F65E-C3E24741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974" y="2997292"/>
            <a:ext cx="2498626" cy="11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Project Jupyter - Wikipedia">
            <a:extLst>
              <a:ext uri="{FF2B5EF4-FFF2-40B4-BE49-F238E27FC236}">
                <a16:creationId xmlns:a16="http://schemas.microsoft.com/office/drawing/2014/main" id="{375EF51D-7B8F-7910-7325-BAA765D3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448" y="2736718"/>
            <a:ext cx="1641190" cy="19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64E59A-B29B-4D7A-00A5-B2750A17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677" y="1333046"/>
            <a:ext cx="9658351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Usaremos en el curso</a:t>
            </a:r>
          </a:p>
        </p:txBody>
      </p:sp>
    </p:spTree>
    <p:extLst>
      <p:ext uri="{BB962C8B-B14F-4D97-AF65-F5344CB8AC3E}">
        <p14:creationId xmlns:p14="http://schemas.microsoft.com/office/powerpoint/2010/main" val="252806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A88B0C-C057-1327-B852-2F1626BD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281" y="769163"/>
            <a:ext cx="19912719" cy="1162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z="7200" b="1" dirty="0">
                <a:solidFill>
                  <a:srgbClr val="000000"/>
                </a:solidFill>
                <a:latin typeface="Lato" panose="020F0502020204030203" pitchFamily="34" charset="0"/>
              </a:rPr>
              <a:t>Al final de la clase de hoy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3BB8FC3-0EA0-5FC9-E45D-777BDCCE3FE2}"/>
              </a:ext>
            </a:extLst>
          </p:cNvPr>
          <p:cNvSpPr txBox="1">
            <a:spLocks/>
          </p:cNvSpPr>
          <p:nvPr/>
        </p:nvSpPr>
        <p:spPr>
          <a:xfrm>
            <a:off x="857225" y="3709125"/>
            <a:ext cx="15079462" cy="4691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_tradnl" dirty="0"/>
              <a:t>Podremos traducir tareas simples a algoritmos computacionales.</a:t>
            </a:r>
          </a:p>
          <a:p>
            <a:endParaRPr lang="es-ES_tradnl" dirty="0"/>
          </a:p>
          <a:p>
            <a:r>
              <a:rPr lang="es-ES_tradnl" dirty="0"/>
              <a:t>Podremos ejecutar instrucciones simples en Python que involucran elementos básicos de sintaxis del lenguaje.</a:t>
            </a: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Hoy comenzamos a programar. Vamos a entender ahora sí más en detalle Python, y a comenzar a pensar cómo piensan los computadores.</a:t>
            </a:r>
          </a:p>
        </p:txBody>
      </p:sp>
    </p:spTree>
    <p:extLst>
      <p:ext uri="{BB962C8B-B14F-4D97-AF65-F5344CB8AC3E}">
        <p14:creationId xmlns:p14="http://schemas.microsoft.com/office/powerpoint/2010/main" val="397818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12664552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Pensamiento algorítmico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6" y="2852220"/>
            <a:ext cx="14819923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Cómo piensan los computadores </a:t>
            </a:r>
          </a:p>
        </p:txBody>
      </p:sp>
    </p:spTree>
    <p:extLst>
      <p:ext uri="{BB962C8B-B14F-4D97-AF65-F5344CB8AC3E}">
        <p14:creationId xmlns:p14="http://schemas.microsoft.com/office/powerpoint/2010/main" val="71219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2203430" cy="1143000"/>
          </a:xfrm>
        </p:spPr>
        <p:txBody>
          <a:bodyPr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Lenguajes de programación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30" y="4301173"/>
            <a:ext cx="18055590" cy="4525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Los lenguajes tienen semántica y sintaxis.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r>
              <a:rPr lang="es-ES" sz="4800" dirty="0">
                <a:latin typeface="Lato" panose="020F0502020204030203" pitchFamily="34" charset="0"/>
              </a:rPr>
              <a:t>La semántica de un lenguaje de programación es la instrucción que queremos que ejecute</a:t>
            </a:r>
          </a:p>
          <a:p>
            <a:r>
              <a:rPr lang="es-ES" sz="4800" dirty="0">
                <a:latin typeface="Lato" panose="020F0502020204030203" pitchFamily="34" charset="0"/>
              </a:rPr>
              <a:t>La sintaxis es la forma correcta de escribir esas instrucciones.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Si no seguimos la sintaxis adecuada, en Python nos va a aparecer un error (esto pasa </a:t>
            </a:r>
            <a:r>
              <a:rPr lang="es-ES" sz="4800" b="1" dirty="0">
                <a:latin typeface="Lato" panose="020F0502020204030203" pitchFamily="34" charset="0"/>
              </a:rPr>
              <a:t>todo</a:t>
            </a:r>
            <a:r>
              <a:rPr lang="es-ES" sz="4800" dirty="0">
                <a:latin typeface="Lato" panose="020F0502020204030203" pitchFamily="34" charset="0"/>
              </a:rPr>
              <a:t> el tiempo).</a:t>
            </a:r>
          </a:p>
          <a:p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10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136" y="4237967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ES" sz="4800" dirty="0">
                <a:latin typeface="Lato" panose="020F0502020204030203" pitchFamily="34" charset="0"/>
              </a:rPr>
              <a:t>¿Cómo se prepara el chocolate?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r>
              <a:rPr lang="es-CO" sz="4800" dirty="0">
                <a:latin typeface="Lato" panose="020F0502020204030203" pitchFamily="34" charset="0"/>
              </a:rPr>
              <a:t>¿</a:t>
            </a:r>
            <a:r>
              <a:rPr lang="es-ES" sz="4800" dirty="0">
                <a:latin typeface="Lato" panose="020F0502020204030203" pitchFamily="34" charset="0"/>
              </a:rPr>
              <a:t>Cómo llegar de donde están hasta la cocina de su casa</a:t>
            </a:r>
            <a:r>
              <a:rPr lang="es-CO" sz="4800" dirty="0">
                <a:latin typeface="Lato" panose="020F0502020204030203" pitchFamily="34" charset="0"/>
              </a:rPr>
              <a:t>?</a:t>
            </a:r>
          </a:p>
          <a:p>
            <a:pPr marL="0" indent="0">
              <a:buNone/>
            </a:pPr>
            <a:endParaRPr lang="es-CO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Anótenlo en el chat por unos minutos.</a:t>
            </a:r>
          </a:p>
          <a:p>
            <a:pPr marL="0" indent="0">
              <a:buNone/>
            </a:pPr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0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Comandos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1704974" y="3469436"/>
            <a:ext cx="1179576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ES" dirty="0"/>
              <a:t>Todo lenguaje tiene operaciones básicas:</a:t>
            </a:r>
          </a:p>
          <a:p>
            <a:endParaRPr lang="es-ES" dirty="0"/>
          </a:p>
          <a:p>
            <a:r>
              <a:rPr lang="es-ES" dirty="0"/>
              <a:t>Encender la estufa</a:t>
            </a:r>
          </a:p>
          <a:p>
            <a:r>
              <a:rPr lang="es-ES" dirty="0"/>
              <a:t>Apagar la estufa</a:t>
            </a:r>
          </a:p>
          <a:p>
            <a:r>
              <a:rPr lang="es-ES" dirty="0"/>
              <a:t>Verter el agua</a:t>
            </a:r>
          </a:p>
          <a:p>
            <a:r>
              <a:rPr lang="es-ES" dirty="0"/>
              <a:t>Aplicar la barra de chocolate</a:t>
            </a:r>
          </a:p>
          <a:p>
            <a:endParaRPr lang="es-CO" sz="4800" dirty="0"/>
          </a:p>
          <a:p>
            <a:pPr marL="0" indent="0">
              <a:lnSpc>
                <a:spcPct val="150000"/>
              </a:lnSpc>
              <a:buNone/>
            </a:pPr>
            <a:endParaRPr lang="es-CO" dirty="0"/>
          </a:p>
        </p:txBody>
      </p:sp>
      <p:pic>
        <p:nvPicPr>
          <p:cNvPr id="1026" name="Picture 2" descr="Chocolatera Vital 2 litros – UrbanChef Store">
            <a:extLst>
              <a:ext uri="{FF2B5EF4-FFF2-40B4-BE49-F238E27FC236}">
                <a16:creationId xmlns:a16="http://schemas.microsoft.com/office/drawing/2014/main" id="{576630FE-6FBA-9578-4FAA-EA1C3FEE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734" y="3469436"/>
            <a:ext cx="7200900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340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136" y="4237966"/>
            <a:ext cx="9963150" cy="634294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¿Cómo se diferencia la instrucción de ir a la cocina si definimos una operación básica como: ?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lvl="1"/>
            <a:r>
              <a:rPr lang="es-ES" dirty="0">
                <a:latin typeface="Lato" panose="020F0502020204030203" pitchFamily="34" charset="0"/>
              </a:rPr>
              <a:t>Dar un paso</a:t>
            </a:r>
          </a:p>
          <a:p>
            <a:pPr lvl="1"/>
            <a:r>
              <a:rPr lang="es-ES" dirty="0">
                <a:latin typeface="Lato" panose="020F0502020204030203" pitchFamily="34" charset="0"/>
              </a:rPr>
              <a:t>Ir hasta la ubicación _____</a:t>
            </a:r>
          </a:p>
          <a:p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5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7" name="„Poner una cita aqui“">
            <a:extLst>
              <a:ext uri="{FF2B5EF4-FFF2-40B4-BE49-F238E27FC236}">
                <a16:creationId xmlns:a16="http://schemas.microsoft.com/office/drawing/2014/main" id="{B50C8BED-4A63-4149-B8BE-338DA4BF6EE3}"/>
              </a:ext>
            </a:extLst>
          </p:cNvPr>
          <p:cNvSpPr txBox="1">
            <a:spLocks/>
          </p:cNvSpPr>
          <p:nvPr/>
        </p:nvSpPr>
        <p:spPr>
          <a:xfrm>
            <a:off x="4285669" y="2857470"/>
            <a:ext cx="9387826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Contenido</a:t>
            </a:r>
          </a:p>
        </p:txBody>
      </p:sp>
      <p:cxnSp>
        <p:nvCxnSpPr>
          <p:cNvPr id="10" name="Conector recto 9"/>
          <p:cNvCxnSpPr>
            <a:cxnSpLocks/>
          </p:cNvCxnSpPr>
          <p:nvPr/>
        </p:nvCxnSpPr>
        <p:spPr>
          <a:xfrm>
            <a:off x="3750111" y="4227369"/>
            <a:ext cx="0" cy="7995111"/>
          </a:xfrm>
          <a:prstGeom prst="line">
            <a:avLst/>
          </a:prstGeom>
          <a:ln w="82550"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3484496" y="4892357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257095" y="4743343"/>
            <a:ext cx="1129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Introducción al curso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257095" y="10906232"/>
            <a:ext cx="889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dirty="0">
                <a:latin typeface="Lato" panose="020F0502020204030203" pitchFamily="34" charset="0"/>
              </a:rPr>
              <a:t>Al cuaderno de Python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23498" y="5847390"/>
            <a:ext cx="112628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sz="4800" dirty="0">
                <a:latin typeface="Lato" panose="020F0502020204030203" pitchFamily="34" charset="0"/>
              </a:rPr>
              <a:t>Pensamiento algorítmico</a:t>
            </a:r>
          </a:p>
          <a:p>
            <a:pPr indent="-285750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CO" sz="4000" dirty="0">
                <a:latin typeface="Lato" panose="020F0502020204030203" pitchFamily="34" charset="0"/>
              </a:rPr>
              <a:t>Semántica de la programación</a:t>
            </a:r>
          </a:p>
          <a:p>
            <a:pPr indent="-285750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CO" sz="4000" dirty="0">
                <a:latin typeface="Lato" panose="020F0502020204030203" pitchFamily="34" charset="0"/>
              </a:rPr>
              <a:t>Operaciones básicas de un lenguaje </a:t>
            </a:r>
          </a:p>
          <a:p>
            <a:pPr>
              <a:defRPr/>
            </a:pPr>
            <a:endParaRPr lang="es-CO" sz="4800" dirty="0">
              <a:latin typeface="Lato" panose="020F0502020204030203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484496" y="5973865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3484496" y="11070941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285669" y="8253904"/>
            <a:ext cx="13055846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sz="4800" dirty="0">
                <a:latin typeface="Lato" panose="020F0502020204030203" pitchFamily="34" charset="0"/>
              </a:rPr>
              <a:t>Almacenamiento de información en Python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4000" dirty="0">
                <a:latin typeface="Lato" panose="020F0502020204030203" pitchFamily="34" charset="0"/>
              </a:rPr>
              <a:t>Variables y estructuras de datos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4000" dirty="0">
                <a:latin typeface="Lato" panose="020F0502020204030203" pitchFamily="34" charset="0"/>
              </a:rPr>
              <a:t>Columnas de pandas</a:t>
            </a:r>
          </a:p>
        </p:txBody>
      </p:sp>
      <p:sp>
        <p:nvSpPr>
          <p:cNvPr id="19" name="Elipse 18"/>
          <p:cNvSpPr/>
          <p:nvPr/>
        </p:nvSpPr>
        <p:spPr>
          <a:xfrm>
            <a:off x="3484496" y="8418614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Ejemplos de "operaciones" básicas, y no tan básicas en Python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30" y="3909287"/>
            <a:ext cx="17182556" cy="4525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Mostrar algo en la pantalla</a:t>
            </a:r>
          </a:p>
          <a:p>
            <a:r>
              <a:rPr lang="es-ES" sz="4800" dirty="0">
                <a:latin typeface="Lato" panose="020F0502020204030203" pitchFamily="34" charset="0"/>
              </a:rPr>
              <a:t>Sumar dos números</a:t>
            </a:r>
          </a:p>
          <a:p>
            <a:r>
              <a:rPr lang="es-ES" sz="4800" dirty="0">
                <a:latin typeface="Lato" panose="020F0502020204030203" pitchFamily="34" charset="0"/>
              </a:rPr>
              <a:t>Guardar información en una "cajita"</a:t>
            </a:r>
          </a:p>
          <a:p>
            <a:r>
              <a:rPr lang="es-ES" sz="4800" dirty="0">
                <a:latin typeface="Lato" panose="020F0502020204030203" pitchFamily="34" charset="0"/>
              </a:rPr>
              <a:t>Consultar qué información hay en la "cajita“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Cuando trabajamos con datos:</a:t>
            </a:r>
          </a:p>
          <a:p>
            <a:r>
              <a:rPr lang="es-ES" sz="4800" dirty="0">
                <a:latin typeface="Lato" panose="020F0502020204030203" pitchFamily="34" charset="0"/>
              </a:rPr>
              <a:t>Mostrar un histograma con una columna</a:t>
            </a:r>
          </a:p>
          <a:p>
            <a:r>
              <a:rPr lang="es-ES" sz="4800" dirty="0">
                <a:latin typeface="Lato" panose="020F0502020204030203" pitchFamily="34" charset="0"/>
              </a:rPr>
              <a:t>Modificar todos los valores de una columna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5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738" y="3843973"/>
            <a:ext cx="8637270" cy="45259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4800" dirty="0">
                <a:latin typeface="Lato" panose="020F0502020204030203" pitchFamily="34" charset="0"/>
              </a:rPr>
              <a:t>Tienen una base de datos con las edades de las personas</a:t>
            </a:r>
          </a:p>
          <a:p>
            <a:pPr>
              <a:lnSpc>
                <a:spcPct val="150000"/>
              </a:lnSpc>
            </a:pPr>
            <a:r>
              <a:rPr lang="es-ES" sz="4800" dirty="0">
                <a:latin typeface="Lato" panose="020F0502020204030203" pitchFamily="34" charset="0"/>
              </a:rPr>
              <a:t>Describa en palabras el paso a paso que usaría para crear una columna de Rango de edad: "1 a 10", "11 a 20", "21 a 30" ...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282C96E-ED82-4BC8-E1EF-2B1025A35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544"/>
              </p:ext>
            </p:extLst>
          </p:nvPr>
        </p:nvGraphicFramePr>
        <p:xfrm>
          <a:off x="14271171" y="4366487"/>
          <a:ext cx="8033657" cy="5577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08514">
                  <a:extLst>
                    <a:ext uri="{9D8B030D-6E8A-4147-A177-3AD203B41FA5}">
                      <a16:colId xmlns:a16="http://schemas.microsoft.com/office/drawing/2014/main" val="199954554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223671063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870233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Carola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60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Esteban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Patricia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7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Johana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18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634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Simón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0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5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14819922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Almacenamiento de la información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6" y="2852220"/>
            <a:ext cx="14819923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Cómo piensan los computadores </a:t>
            </a:r>
          </a:p>
        </p:txBody>
      </p:sp>
    </p:spTree>
    <p:extLst>
      <p:ext uri="{BB962C8B-B14F-4D97-AF65-F5344CB8AC3E}">
        <p14:creationId xmlns:p14="http://schemas.microsoft.com/office/powerpoint/2010/main" val="369168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“Cajitas”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738" y="3843973"/>
            <a:ext cx="8966291" cy="4525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Python podemos almacenar información en "variables":</a:t>
            </a:r>
          </a:p>
          <a:p>
            <a:endParaRPr lang="es-E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Tamaño de la muestra</a:t>
            </a:r>
          </a:p>
          <a:p>
            <a:pPr lvl="1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Título del gráfico</a:t>
            </a:r>
          </a:p>
          <a:p>
            <a:pPr lvl="1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Número de categorías de edad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</p:txBody>
      </p:sp>
      <p:pic>
        <p:nvPicPr>
          <p:cNvPr id="2054" name="Picture 6" descr="Python Variables (With Examples)">
            <a:extLst>
              <a:ext uri="{FF2B5EF4-FFF2-40B4-BE49-F238E27FC236}">
                <a16:creationId xmlns:a16="http://schemas.microsoft.com/office/drawing/2014/main" id="{39B941C5-C2EB-4C53-429E-86196B422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008" y="4107498"/>
            <a:ext cx="12500600" cy="42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3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Otras formas de almacenar datos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040413F-086D-5901-C8AC-2325F59F0042}"/>
              </a:ext>
            </a:extLst>
          </p:cNvPr>
          <p:cNvSpPr txBox="1">
            <a:spLocks/>
          </p:cNvSpPr>
          <p:nvPr/>
        </p:nvSpPr>
        <p:spPr>
          <a:xfrm>
            <a:off x="3554730" y="3745934"/>
            <a:ext cx="18039806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b="1" dirty="0"/>
              <a:t>Listas: </a:t>
            </a:r>
            <a:r>
              <a:rPr lang="es-ES" dirty="0"/>
              <a:t>consultamos el elemento en la posición indicada</a:t>
            </a:r>
          </a:p>
          <a:p>
            <a:pPr lvl="1"/>
            <a:r>
              <a:rPr lang="es-ES" dirty="0"/>
              <a:t>[1, 5, 7, 6, ]</a:t>
            </a:r>
          </a:p>
          <a:p>
            <a:r>
              <a:rPr lang="es-ES" b="1" dirty="0"/>
              <a:t>Tuplas: </a:t>
            </a:r>
            <a:r>
              <a:rPr lang="es-ES" dirty="0"/>
              <a:t>están ordenadas y no son modificables</a:t>
            </a:r>
          </a:p>
          <a:p>
            <a:pPr lvl="1"/>
            <a:r>
              <a:rPr lang="es-ES" dirty="0"/>
              <a:t>(24, 56, 21)</a:t>
            </a:r>
          </a:p>
          <a:p>
            <a:r>
              <a:rPr lang="es-ES" b="1" dirty="0"/>
              <a:t>Sets (conjuntos): </a:t>
            </a:r>
            <a:r>
              <a:rPr lang="es-ES" dirty="0"/>
              <a:t>no tienen orden, podemos hacer cosas como "Hacer tal cosa para todo elemento del conjunto"</a:t>
            </a:r>
          </a:p>
          <a:p>
            <a:pPr lvl="1"/>
            <a:r>
              <a:rPr lang="es-ES" dirty="0"/>
              <a:t>{64, 45, 78}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Nota 1: Python cuenta desde 0.</a:t>
            </a:r>
          </a:p>
          <a:p>
            <a:pPr lvl="1"/>
            <a:r>
              <a:rPr lang="es-ES" dirty="0"/>
              <a:t>Nota 2: Podemos almacenar textos, caracteres, números..</a:t>
            </a:r>
          </a:p>
        </p:txBody>
      </p:sp>
    </p:spTree>
    <p:extLst>
      <p:ext uri="{BB962C8B-B14F-4D97-AF65-F5344CB8AC3E}">
        <p14:creationId xmlns:p14="http://schemas.microsoft.com/office/powerpoint/2010/main" val="360092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320981"/>
            <a:ext cx="17182556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Columnas de Pandas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355C44-3197-8A08-33AF-12C03D3A5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758" y="3129871"/>
            <a:ext cx="13133071" cy="45259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analítica también les decimos variables (pero son diferentes).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usar la columna entera, indicamos el nombre de la columna: ej. Edad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elegir datos puntuales de estas columnas indicamos el nombre de la columna, y si cumple alguna condición: ej. Todas las filas de la columna Edad que son mayores a 50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CA2B774-E51A-B82C-6FBA-969DF0EF4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793221"/>
              </p:ext>
            </p:extLst>
          </p:nvPr>
        </p:nvGraphicFramePr>
        <p:xfrm>
          <a:off x="15773400" y="4069080"/>
          <a:ext cx="8033657" cy="5577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08514">
                  <a:extLst>
                    <a:ext uri="{9D8B030D-6E8A-4147-A177-3AD203B41FA5}">
                      <a16:colId xmlns:a16="http://schemas.microsoft.com/office/drawing/2014/main" val="199954554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223671063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870233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Carola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60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Esteban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Patricia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7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Johana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18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634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Simón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0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22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90F05AB-A589-7C78-778B-A765032FF91C}"/>
              </a:ext>
            </a:extLst>
          </p:cNvPr>
          <p:cNvSpPr txBox="1">
            <a:spLocks/>
          </p:cNvSpPr>
          <p:nvPr/>
        </p:nvSpPr>
        <p:spPr>
          <a:xfrm>
            <a:off x="2228850" y="2999242"/>
            <a:ext cx="12238264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b="0" dirty="0"/>
              <a:t>Ejecuten en su cabeza el siguiente programa: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La edad de Pedro es 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La edad de Matías es 5 años mayor que Pedro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Sume la edad de Pedro y la de Matías.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Agréguele 3 veces a esa suma, el valor de 2.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Si el resultado es mayor que 10 divídalo a la mitad.</a:t>
            </a:r>
          </a:p>
          <a:p>
            <a:r>
              <a:rPr lang="es-ES" b="0" dirty="0"/>
              <a:t>*Indique en el chat el resultado.</a:t>
            </a:r>
          </a:p>
        </p:txBody>
      </p:sp>
    </p:spTree>
    <p:extLst>
      <p:ext uri="{BB962C8B-B14F-4D97-AF65-F5344CB8AC3E}">
        <p14:creationId xmlns:p14="http://schemas.microsoft.com/office/powerpoint/2010/main" val="83167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Más o menos se vería así en Python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040413F-086D-5901-C8AC-2325F59F0042}"/>
              </a:ext>
            </a:extLst>
          </p:cNvPr>
          <p:cNvSpPr txBox="1">
            <a:spLocks/>
          </p:cNvSpPr>
          <p:nvPr/>
        </p:nvSpPr>
        <p:spPr>
          <a:xfrm>
            <a:off x="3554730" y="3745934"/>
            <a:ext cx="18039806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 err="1"/>
              <a:t>EdadDePedro</a:t>
            </a:r>
            <a:r>
              <a:rPr lang="es-ES" dirty="0"/>
              <a:t> = 10</a:t>
            </a:r>
          </a:p>
          <a:p>
            <a:r>
              <a:rPr lang="es-ES" dirty="0" err="1"/>
              <a:t>EdadDeMatías</a:t>
            </a:r>
            <a:r>
              <a:rPr lang="es-ES" dirty="0"/>
              <a:t> = </a:t>
            </a:r>
            <a:r>
              <a:rPr lang="es-ES" dirty="0" err="1"/>
              <a:t>EdadDePedro</a:t>
            </a:r>
            <a:r>
              <a:rPr lang="es-ES" dirty="0"/>
              <a:t> + 5</a:t>
            </a:r>
          </a:p>
          <a:p>
            <a:r>
              <a:rPr lang="es-ES" dirty="0" err="1"/>
              <a:t>LaSuma</a:t>
            </a:r>
            <a:r>
              <a:rPr lang="es-ES" dirty="0"/>
              <a:t> = </a:t>
            </a:r>
            <a:r>
              <a:rPr lang="es-ES" dirty="0" err="1"/>
              <a:t>EdadDePedro</a:t>
            </a:r>
            <a:r>
              <a:rPr lang="es-ES" dirty="0"/>
              <a:t> + </a:t>
            </a:r>
            <a:r>
              <a:rPr lang="es-ES" dirty="0" err="1"/>
              <a:t>EdadDeMatías</a:t>
            </a:r>
            <a:r>
              <a:rPr lang="es-ES" dirty="0"/>
              <a:t> </a:t>
            </a:r>
          </a:p>
          <a:p>
            <a:r>
              <a:rPr lang="es-ES" dirty="0" err="1"/>
              <a:t>LaSuma</a:t>
            </a:r>
            <a:r>
              <a:rPr lang="es-ES" dirty="0"/>
              <a:t> = </a:t>
            </a:r>
            <a:r>
              <a:rPr lang="es-ES" dirty="0" err="1"/>
              <a:t>LaSuma</a:t>
            </a:r>
            <a:r>
              <a:rPr lang="es-ES" dirty="0"/>
              <a:t> + 2</a:t>
            </a:r>
          </a:p>
          <a:p>
            <a:r>
              <a:rPr lang="es-ES" dirty="0" err="1"/>
              <a:t>LaSuma</a:t>
            </a:r>
            <a:r>
              <a:rPr lang="es-ES" dirty="0"/>
              <a:t> = </a:t>
            </a:r>
            <a:r>
              <a:rPr lang="es-ES" dirty="0" err="1"/>
              <a:t>LaSuma</a:t>
            </a:r>
            <a:r>
              <a:rPr lang="es-ES" dirty="0"/>
              <a:t> + 2</a:t>
            </a:r>
          </a:p>
          <a:p>
            <a:r>
              <a:rPr lang="es-ES" dirty="0" err="1"/>
              <a:t>LaSuma</a:t>
            </a:r>
            <a:r>
              <a:rPr lang="es-ES" dirty="0"/>
              <a:t> = </a:t>
            </a:r>
            <a:r>
              <a:rPr lang="es-ES" dirty="0" err="1"/>
              <a:t>LaSuma</a:t>
            </a:r>
            <a:r>
              <a:rPr lang="es-ES" dirty="0"/>
              <a:t> + 2</a:t>
            </a:r>
          </a:p>
          <a:p>
            <a:r>
              <a:rPr lang="es-ES" dirty="0"/>
              <a:t>El resultado: ¿La suma es mayor que 10?, a bueno, dividamos entre 2</a:t>
            </a:r>
          </a:p>
          <a:p>
            <a:r>
              <a:rPr lang="es-ES" dirty="0"/>
              <a:t>Muéstrelo en la pantalla</a:t>
            </a:r>
          </a:p>
        </p:txBody>
      </p:sp>
    </p:spTree>
    <p:extLst>
      <p:ext uri="{BB962C8B-B14F-4D97-AF65-F5344CB8AC3E}">
        <p14:creationId xmlns:p14="http://schemas.microsoft.com/office/powerpoint/2010/main" val="2099122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F73D-8194-76D5-F5E8-6116BF1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25" y="745331"/>
            <a:ext cx="8417404" cy="18672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z="7200" b="1" dirty="0">
                <a:solidFill>
                  <a:srgbClr val="000000"/>
                </a:solidFill>
                <a:latin typeface="Lato" panose="020F0502020204030203" pitchFamily="34" charset="0"/>
              </a:rPr>
              <a:t>Con todo esto…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BBD4697-54AE-7D56-FBD9-CE2A545A8653}"/>
              </a:ext>
            </a:extLst>
          </p:cNvPr>
          <p:cNvSpPr txBox="1">
            <a:spLocks/>
          </p:cNvSpPr>
          <p:nvPr/>
        </p:nvSpPr>
        <p:spPr>
          <a:xfrm>
            <a:off x="13650684" y="2612571"/>
            <a:ext cx="10243457" cy="4691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endParaRPr lang="es-ES_tradnl" dirty="0"/>
          </a:p>
          <a:p>
            <a:r>
              <a:rPr lang="es-ES_tradnl" dirty="0"/>
              <a:t>1. Pensamos </a:t>
            </a:r>
            <a:r>
              <a:rPr lang="es-ES_tradnl" b="1" dirty="0"/>
              <a:t>como un computador</a:t>
            </a:r>
            <a:r>
              <a:rPr lang="es-ES_tradnl" dirty="0"/>
              <a:t>: en términos de repeticiones, operaciones básicas y preguntas lógicas.</a:t>
            </a:r>
          </a:p>
          <a:p>
            <a:endParaRPr lang="es-ES_tradnl" dirty="0"/>
          </a:p>
          <a:p>
            <a:r>
              <a:rPr lang="es-ES_tradnl" dirty="0"/>
              <a:t>2. Tenemos una noción de cómo almacena Python información. Distinguimos entre </a:t>
            </a:r>
            <a:r>
              <a:rPr lang="es-ES_tradnl" b="1" dirty="0"/>
              <a:t>variables</a:t>
            </a:r>
            <a:r>
              <a:rPr lang="es-ES_tradnl" dirty="0"/>
              <a:t> o </a:t>
            </a:r>
            <a:r>
              <a:rPr lang="es-ES_tradnl" b="1" dirty="0"/>
              <a:t>estructuras de datos</a:t>
            </a:r>
            <a:r>
              <a:rPr lang="es-ES_tradnl" dirty="0"/>
              <a:t>; y </a:t>
            </a:r>
            <a:r>
              <a:rPr lang="es-ES_tradnl" b="1" dirty="0"/>
              <a:t>columnas de pandas</a:t>
            </a:r>
            <a:r>
              <a:rPr lang="es-ES_tradnl" dirty="0"/>
              <a:t>, para cuando trabajamos con datos.</a:t>
            </a:r>
          </a:p>
        </p:txBody>
      </p:sp>
    </p:spTree>
    <p:extLst>
      <p:ext uri="{BB962C8B-B14F-4D97-AF65-F5344CB8AC3E}">
        <p14:creationId xmlns:p14="http://schemas.microsoft.com/office/powerpoint/2010/main" val="2577221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„Poner una cita aqui“">
            <a:extLst>
              <a:ext uri="{FF2B5EF4-FFF2-40B4-BE49-F238E27FC236}">
                <a16:creationId xmlns:a16="http://schemas.microsoft.com/office/drawing/2014/main" id="{787E65E4-F968-954C-B499-A2382C3D8263}"/>
              </a:ext>
            </a:extLst>
          </p:cNvPr>
          <p:cNvSpPr txBox="1">
            <a:spLocks/>
          </p:cNvSpPr>
          <p:nvPr/>
        </p:nvSpPr>
        <p:spPr>
          <a:xfrm>
            <a:off x="0" y="1972749"/>
            <a:ext cx="24344812" cy="1422402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10800" b="1" dirty="0">
                <a:latin typeface="Lato" panose="020F0502020204030203" pitchFamily="34" charset="0"/>
                <a:sym typeface="Helvetica Light"/>
              </a:rPr>
              <a:t>¡Gracias!</a:t>
            </a:r>
          </a:p>
        </p:txBody>
      </p:sp>
      <p:sp>
        <p:nvSpPr>
          <p:cNvPr id="9" name="„Poner una cita aqui“">
            <a:extLst>
              <a:ext uri="{FF2B5EF4-FFF2-40B4-BE49-F238E27FC236}">
                <a16:creationId xmlns:a16="http://schemas.microsoft.com/office/drawing/2014/main" id="{41F5A08A-858B-774B-BE5B-2CEEC17C2118}"/>
              </a:ext>
            </a:extLst>
          </p:cNvPr>
          <p:cNvSpPr txBox="1">
            <a:spLocks/>
          </p:cNvSpPr>
          <p:nvPr/>
        </p:nvSpPr>
        <p:spPr>
          <a:xfrm>
            <a:off x="39188" y="3671888"/>
            <a:ext cx="24344812" cy="755136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400" b="0" i="1" u="none" strike="noStrike" cap="none" spc="0" normalizeH="0" baseline="0">
                <a:ln>
                  <a:noFill/>
                </a:ln>
                <a:solidFill>
                  <a:srgbClr val="08B4CB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5400" b="1" dirty="0">
                <a:latin typeface="Lato" panose="020F0502020204030203" pitchFamily="34" charset="0"/>
                <a:sym typeface="Helvetica Light"/>
              </a:rPr>
              <a:t>Aprendiendo juntos a lo largo de la Vida</a:t>
            </a:r>
          </a:p>
        </p:txBody>
      </p:sp>
    </p:spTree>
    <p:extLst>
      <p:ext uri="{BB962C8B-B14F-4D97-AF65-F5344CB8AC3E}">
        <p14:creationId xmlns:p14="http://schemas.microsoft.com/office/powerpoint/2010/main" val="375377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2203430" cy="1143000"/>
          </a:xfrm>
        </p:spPr>
        <p:txBody>
          <a:bodyPr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Por medio de los datos…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29" y="3494314"/>
            <a:ext cx="18978699" cy="73805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Se han reducido las tasas de mortalidad en partos dramáticamente.</a:t>
            </a:r>
          </a:p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Se puede mejorar la productividad en sectores como agrícola y en procesos industriales.</a:t>
            </a:r>
          </a:p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Son más eficaces las intervenciones en política pública. Tienen más impacto.</a:t>
            </a:r>
          </a:p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Nunca en la historia de la humanidad se había registrado y almacenado tanta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188709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Primero una conversación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850" y="5021739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CO" sz="4800" dirty="0">
                <a:latin typeface="Lato" panose="020F0502020204030203" pitchFamily="34" charset="0"/>
              </a:rPr>
              <a:t>¿Qué expectativas tienen del curso?</a:t>
            </a:r>
          </a:p>
          <a:p>
            <a:r>
              <a:rPr lang="es-CO" sz="4800" dirty="0">
                <a:latin typeface="Lato" panose="020F0502020204030203" pitchFamily="34" charset="0"/>
              </a:rPr>
              <a:t>¿Tienen algunos temas de aplicación de interés?</a:t>
            </a:r>
          </a:p>
          <a:p>
            <a:r>
              <a:rPr lang="es-CO" sz="4800" dirty="0">
                <a:latin typeface="Lato" panose="020F0502020204030203" pitchFamily="34" charset="0"/>
              </a:rPr>
              <a:t>¿A qué se dedican?</a:t>
            </a:r>
          </a:p>
        </p:txBody>
      </p:sp>
    </p:spTree>
    <p:extLst>
      <p:ext uri="{BB962C8B-B14F-4D97-AF65-F5344CB8AC3E}">
        <p14:creationId xmlns:p14="http://schemas.microsoft.com/office/powerpoint/2010/main" val="371937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El recorrido de este curso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9357360" y="3040539"/>
            <a:ext cx="1179576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lnSpc>
                <a:spcPct val="100000"/>
              </a:lnSpc>
            </a:pPr>
            <a:r>
              <a:rPr lang="es-CO" dirty="0"/>
              <a:t>Vamos a </a:t>
            </a:r>
            <a:r>
              <a:rPr lang="es-CO" u="sng" dirty="0"/>
              <a:t>trabajar con computadores</a:t>
            </a:r>
            <a:r>
              <a:rPr lang="es-CO" dirty="0"/>
              <a:t>.</a:t>
            </a:r>
          </a:p>
          <a:p>
            <a:pPr>
              <a:lnSpc>
                <a:spcPct val="100000"/>
              </a:lnSpc>
            </a:pPr>
            <a:r>
              <a:rPr lang="es-CO" dirty="0"/>
              <a:t>Vamos a afinar nuestras habilidades para darles instrucciones precisas y poder emplear datos.</a:t>
            </a:r>
          </a:p>
          <a:p>
            <a:pPr>
              <a:lnSpc>
                <a:spcPct val="100000"/>
              </a:lnSpc>
            </a:pPr>
            <a:r>
              <a:rPr lang="es-CO" sz="4800" dirty="0"/>
              <a:t>Vamos a </a:t>
            </a:r>
            <a:r>
              <a:rPr lang="es-CO" sz="4800" u="sng" dirty="0"/>
              <a:t>explorar datos para estudiar las historias que nos cuentan</a:t>
            </a:r>
            <a:r>
              <a:rPr lang="es-CO" sz="4800" dirty="0"/>
              <a:t>. Detallaremos las herramientas que nos permiten ponerles lupa.</a:t>
            </a:r>
          </a:p>
          <a:p>
            <a:pPr>
              <a:lnSpc>
                <a:spcPct val="100000"/>
              </a:lnSpc>
            </a:pPr>
            <a:r>
              <a:rPr lang="es-CO" sz="4800" dirty="0"/>
              <a:t>Miraremos hacia el pasado para buscar indicios.</a:t>
            </a:r>
          </a:p>
          <a:p>
            <a:pPr marL="0" indent="0">
              <a:lnSpc>
                <a:spcPct val="150000"/>
              </a:lnSpc>
              <a:buNone/>
            </a:pPr>
            <a:endParaRPr lang="es-CO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154A77E-E603-D491-CB2B-1121EF503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3" y="3462973"/>
            <a:ext cx="7218814" cy="7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El recorrido de este curso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9494519" y="3893979"/>
            <a:ext cx="1179576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CO" sz="4800" dirty="0"/>
              <a:t>Vamos a </a:t>
            </a:r>
            <a:r>
              <a:rPr lang="es-CO" sz="4800" u="sng" dirty="0"/>
              <a:t>comenzar a ver hacia el futuro</a:t>
            </a:r>
            <a:r>
              <a:rPr lang="es-CO" sz="4800" dirty="0"/>
              <a:t>. Comenzaremos a pensar en qué podemos decir a partir de los datos del pasado, con una confiabilidad deseable.</a:t>
            </a:r>
          </a:p>
          <a:p>
            <a:r>
              <a:rPr lang="es-CO" sz="4800" dirty="0"/>
              <a:t>Vamos a trabajar los anteriores temas empleando </a:t>
            </a:r>
            <a:r>
              <a:rPr lang="es-CO" sz="4800" u="sng" dirty="0"/>
              <a:t>bases de datos gigantes</a:t>
            </a:r>
            <a:r>
              <a:rPr lang="es-CO" sz="4800" dirty="0"/>
              <a:t>. Aprenderemos que necesitamos más que nuestro computador.</a:t>
            </a:r>
          </a:p>
          <a:p>
            <a:pPr marL="0" indent="0">
              <a:lnSpc>
                <a:spcPct val="150000"/>
              </a:lnSpc>
              <a:buNone/>
            </a:pPr>
            <a:endParaRPr lang="es-CO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FFEC61-4CA5-3F48-0FAF-62136B5D8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230880"/>
            <a:ext cx="6663288" cy="6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Nos organizamos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7" y="285222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La estructura del curso</a:t>
            </a:r>
          </a:p>
        </p:txBody>
      </p:sp>
    </p:spTree>
    <p:extLst>
      <p:ext uri="{BB962C8B-B14F-4D97-AF65-F5344CB8AC3E}">
        <p14:creationId xmlns:p14="http://schemas.microsoft.com/office/powerpoint/2010/main" val="279490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58E8011-60C2-8EA6-4671-D7CE65AB2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410968"/>
              </p:ext>
            </p:extLst>
          </p:nvPr>
        </p:nvGraphicFramePr>
        <p:xfrm>
          <a:off x="2841171" y="1789610"/>
          <a:ext cx="17727673" cy="891980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380515">
                  <a:extLst>
                    <a:ext uri="{9D8B030D-6E8A-4147-A177-3AD203B41FA5}">
                      <a16:colId xmlns:a16="http://schemas.microsoft.com/office/drawing/2014/main" val="2831448218"/>
                    </a:ext>
                  </a:extLst>
                </a:gridCol>
                <a:gridCol w="10347158">
                  <a:extLst>
                    <a:ext uri="{9D8B030D-6E8A-4147-A177-3AD203B41FA5}">
                      <a16:colId xmlns:a16="http://schemas.microsoft.com/office/drawing/2014/main" val="2411822674"/>
                    </a:ext>
                  </a:extLst>
                </a:gridCol>
              </a:tblGrid>
              <a:tr h="813045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Módulos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Competencias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05894"/>
                  </a:ext>
                </a:extLst>
              </a:tr>
              <a:tr h="3102430"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Fundamentos de programación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Escribir código en Python que permita implementar algoritmos básicos de manipulación de datos como cargar, componer, reestructurar y agrupar.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64709"/>
                  </a:ext>
                </a:extLst>
              </a:tr>
              <a:tr h="1974538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descriptiva &amp; visualización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74551"/>
                  </a:ext>
                </a:extLst>
              </a:tr>
              <a:tr h="1045343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avanzada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11530"/>
                  </a:ext>
                </a:extLst>
              </a:tr>
              <a:tr h="1974538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Introducción a Big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6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58E8011-60C2-8EA6-4671-D7CE65AB2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477988"/>
              </p:ext>
            </p:extLst>
          </p:nvPr>
        </p:nvGraphicFramePr>
        <p:xfrm>
          <a:off x="1921329" y="1409472"/>
          <a:ext cx="19300372" cy="115676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732814">
                  <a:extLst>
                    <a:ext uri="{9D8B030D-6E8A-4147-A177-3AD203B41FA5}">
                      <a16:colId xmlns:a16="http://schemas.microsoft.com/office/drawing/2014/main" val="2831448218"/>
                    </a:ext>
                  </a:extLst>
                </a:gridCol>
                <a:gridCol w="12567558">
                  <a:extLst>
                    <a:ext uri="{9D8B030D-6E8A-4147-A177-3AD203B41FA5}">
                      <a16:colId xmlns:a16="http://schemas.microsoft.com/office/drawing/2014/main" val="2411822674"/>
                    </a:ext>
                  </a:extLst>
                </a:gridCol>
              </a:tblGrid>
              <a:tr h="708234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Módulos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Competencias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05894"/>
                  </a:ext>
                </a:extLst>
              </a:tr>
              <a:tr h="1517646">
                <a:tc>
                  <a:txBody>
                    <a:bodyPr/>
                    <a:lstStyle/>
                    <a:p>
                      <a:r>
                        <a:rPr lang="es-CO" sz="48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Fundamentos de programación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64709"/>
                  </a:ext>
                </a:extLst>
              </a:tr>
              <a:tr h="5895940"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descriptiva &amp; visualización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dirty="0"/>
                        <a:t>Partir de datos cargados e implementar, empleando Python, tabulaciones y visualizaciones básicas que permitan plantear hipótesis sobre el comportamiento de las variables identificadas (su distribución, su posición y su relación).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dirty="0"/>
                        <a:t>Además, interpretar DESCRIPTIVAMENTE parámetros de regresión lineal en términos de cambios marginales sobre la variable dependiente. Conociendo las limitaciones de esta herramienta: - propiedades de sus estimadores - correlación en lugar de causalidad. </a:t>
                      </a:r>
                      <a:endParaRPr lang="es-CO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74551"/>
                  </a:ext>
                </a:extLst>
              </a:tr>
              <a:tr h="899616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avanzada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11530"/>
                  </a:ext>
                </a:extLst>
              </a:tr>
              <a:tr h="805089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Introducción a Big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07835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CO" id="{9EA49E57-E790-694E-989B-C0CEC9536C50}" vid="{D0ABE3DA-E443-814E-BE4F-DADDD3C567A9}"/>
    </a:ext>
  </a:extLst>
</a:theme>
</file>

<file path=ppt/theme/theme2.xml><?xml version="1.0" encoding="utf-8"?>
<a:theme xmlns:a="http://schemas.openxmlformats.org/drawingml/2006/main" name="1_EDCO">
  <a:themeElements>
    <a:clrScheme name="Personalizados 1">
      <a:dk1>
        <a:srgbClr val="000000"/>
      </a:dk1>
      <a:lt1>
        <a:srgbClr val="FFFFFF"/>
      </a:lt1>
      <a:dk2>
        <a:srgbClr val="FCDF00"/>
      </a:dk2>
      <a:lt2>
        <a:srgbClr val="FEFFFE"/>
      </a:lt2>
      <a:accent1>
        <a:srgbClr val="08B4CB"/>
      </a:accent1>
      <a:accent2>
        <a:srgbClr val="FED300"/>
      </a:accent2>
      <a:accent3>
        <a:srgbClr val="D5D5D5"/>
      </a:accent3>
      <a:accent4>
        <a:srgbClr val="755C3A"/>
      </a:accent4>
      <a:accent5>
        <a:srgbClr val="69C8E1"/>
      </a:accent5>
      <a:accent6>
        <a:srgbClr val="FAE75E"/>
      </a:accent6>
      <a:hlink>
        <a:srgbClr val="0CB3CC"/>
      </a:hlink>
      <a:folHlink>
        <a:srgbClr val="0B96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EDCO_PPT_Plantilla" id="{CA5D9FD5-4D9B-5B47-ADED-CF38F76108C7}" vid="{91930CCC-F250-4B48-8686-D5000609D985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F031E0BC2AD748B8051164B4CCE6BE" ma:contentTypeVersion="8" ma:contentTypeDescription="Crear nuevo documento." ma:contentTypeScope="" ma:versionID="6dfc965eb7b2d632d9e2539ac24470ce">
  <xsd:schema xmlns:xsd="http://www.w3.org/2001/XMLSchema" xmlns:xs="http://www.w3.org/2001/XMLSchema" xmlns:p="http://schemas.microsoft.com/office/2006/metadata/properties" xmlns:ns3="d005884e-b130-4f30-a318-d07709321f51" xmlns:ns4="da09404f-0ca9-4ad0-a1d8-42634fdce40b" targetNamespace="http://schemas.microsoft.com/office/2006/metadata/properties" ma:root="true" ma:fieldsID="785e8890ca6db63f0dd786b7f05f6451" ns3:_="" ns4:_="">
    <xsd:import namespace="d005884e-b130-4f30-a318-d07709321f51"/>
    <xsd:import namespace="da09404f-0ca9-4ad0-a1d8-42634fdce4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5884e-b130-4f30-a318-d07709321f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9404f-0ca9-4ad0-a1d8-42634fdce4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592F9B-7939-486E-9E53-1EDB4EBC6A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05884e-b130-4f30-a318-d07709321f51"/>
    <ds:schemaRef ds:uri="da09404f-0ca9-4ad0-a1d8-42634fdce4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4C0866-408D-47DA-84EB-D96FD9575668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d005884e-b130-4f30-a318-d07709321f51"/>
    <ds:schemaRef ds:uri="http://purl.org/dc/dcmitype/"/>
    <ds:schemaRef ds:uri="da09404f-0ca9-4ad0-a1d8-42634fdce40b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3C63EF0-E5E7-4E91-8C15-D3F0708EDA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EDCO</Template>
  <TotalTime>8285</TotalTime>
  <Words>1237</Words>
  <Application>Microsoft Office PowerPoint</Application>
  <PresentationFormat>Personalizado</PresentationFormat>
  <Paragraphs>198</Paragraphs>
  <Slides>29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Helvetica Neue</vt:lpstr>
      <vt:lpstr>Lato</vt:lpstr>
      <vt:lpstr>EDCO</vt:lpstr>
      <vt:lpstr>1_EDCO</vt:lpstr>
      <vt:lpstr>Presentación de PowerPoint</vt:lpstr>
      <vt:lpstr>Presentación de PowerPoint</vt:lpstr>
      <vt:lpstr>Por medio de los datos…</vt:lpstr>
      <vt:lpstr>Primero una conversación</vt:lpstr>
      <vt:lpstr>Presentación de PowerPoint</vt:lpstr>
      <vt:lpstr>Presentación de PowerPoint</vt:lpstr>
      <vt:lpstr>Nos organizamos</vt:lpstr>
      <vt:lpstr>Presentación de PowerPoint</vt:lpstr>
      <vt:lpstr>Presentación de PowerPoint</vt:lpstr>
      <vt:lpstr>Presentación de PowerPoint</vt:lpstr>
      <vt:lpstr>Presentación de PowerPoint</vt:lpstr>
      <vt:lpstr>Estructura</vt:lpstr>
      <vt:lpstr>Usaremos en el curso</vt:lpstr>
      <vt:lpstr>Al final de la clase de hoy</vt:lpstr>
      <vt:lpstr>Pensamiento algorítmico</vt:lpstr>
      <vt:lpstr>Lenguajes de programación</vt:lpstr>
      <vt:lpstr>Ejercicio</vt:lpstr>
      <vt:lpstr>Presentación de PowerPoint</vt:lpstr>
      <vt:lpstr>Ejercicio</vt:lpstr>
      <vt:lpstr>Ejemplos de "operaciones" básicas, y no tan básicas en Python</vt:lpstr>
      <vt:lpstr>Ejercicio</vt:lpstr>
      <vt:lpstr>Almacenamiento de la información</vt:lpstr>
      <vt:lpstr>“Cajitas”</vt:lpstr>
      <vt:lpstr>Otras formas de almacenar datos</vt:lpstr>
      <vt:lpstr>Columnas de Pandas</vt:lpstr>
      <vt:lpstr>Ejercicio</vt:lpstr>
      <vt:lpstr>Más o menos se vería así en Python</vt:lpstr>
      <vt:lpstr>Con todo esto…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Monica Prada Ojeda</dc:creator>
  <cp:lastModifiedBy>Julio Zainea</cp:lastModifiedBy>
  <cp:revision>267</cp:revision>
  <dcterms:created xsi:type="dcterms:W3CDTF">2019-09-16T13:50:46Z</dcterms:created>
  <dcterms:modified xsi:type="dcterms:W3CDTF">2024-08-11T03:29:20Z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0x0101007AF031E0BC2AD748B8051164B4CCE6BE</vt:lpwstr>
  </property>
</Properties>
</file>